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1737" r:id="rId2"/>
    <p:sldId id="1739" r:id="rId3"/>
    <p:sldId id="1740" r:id="rId4"/>
    <p:sldId id="1742" r:id="rId5"/>
    <p:sldId id="1744" r:id="rId6"/>
    <p:sldId id="1752" r:id="rId7"/>
    <p:sldId id="1743" r:id="rId8"/>
    <p:sldId id="1753" r:id="rId9"/>
    <p:sldId id="1746" r:id="rId10"/>
    <p:sldId id="1745" r:id="rId11"/>
    <p:sldId id="1748" r:id="rId12"/>
    <p:sldId id="1749" r:id="rId13"/>
    <p:sldId id="1750" r:id="rId14"/>
    <p:sldId id="1754" r:id="rId15"/>
    <p:sldId id="1755" r:id="rId16"/>
    <p:sldId id="1751" r:id="rId17"/>
    <p:sldId id="1732" r:id="rId18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3040" autoAdjust="0"/>
  </p:normalViewPr>
  <p:slideViewPr>
    <p:cSldViewPr snapToGrid="0">
      <p:cViewPr varScale="1">
        <p:scale>
          <a:sx n="66" d="100"/>
          <a:sy n="66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1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02489E4-41AB-4525-95BC-79A9FE915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9571" r="8072" b="9922"/>
          <a:stretch/>
        </p:blipFill>
        <p:spPr>
          <a:xfrm>
            <a:off x="9588259" y="304800"/>
            <a:ext cx="2455817" cy="1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2BC1B8E-C24C-46A0-8751-CFDAE4BE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586" r="11385" b="11938"/>
          <a:stretch/>
        </p:blipFill>
        <p:spPr>
          <a:xfrm>
            <a:off x="486833" y="84139"/>
            <a:ext cx="1502835" cy="86646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7B0E9F3-E2E7-4410-B582-1A75FB7478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378" y="3019838"/>
            <a:ext cx="149974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0629" y="2438400"/>
            <a:ext cx="8703387" cy="1143000"/>
          </a:xfrm>
        </p:spPr>
        <p:txBody>
          <a:bodyPr/>
          <a:lstStyle/>
          <a:p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學位分配模組 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– </a:t>
            </a: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中小派位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小學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dirty="0">
              <a:solidFill>
                <a:srgbClr val="7030A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</p:spTree>
    <p:extLst>
      <p:ext uri="{BB962C8B-B14F-4D97-AF65-F5344CB8AC3E}">
        <p14:creationId xmlns:p14="http://schemas.microsoft.com/office/powerpoint/2010/main" val="218107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D5356A-FE8D-4183-9BC6-60B2EA9E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派位年度流程 </a:t>
            </a:r>
            <a:r>
              <a:rPr lang="en-US" altLang="zh-TW" dirty="0"/>
              <a:t>&gt; </a:t>
            </a:r>
            <a:r>
              <a:rPr lang="zh-TW" altLang="en-US" dirty="0"/>
              <a:t>提取</a:t>
            </a:r>
            <a:r>
              <a:rPr lang="en-US" altLang="zh-TW" dirty="0"/>
              <a:t>/</a:t>
            </a:r>
            <a:r>
              <a:rPr lang="zh-TW" altLang="en-US" dirty="0"/>
              <a:t>重設校內成績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4C72B0B-127D-4AF6-8DFC-7F7863C95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4" y="1313900"/>
            <a:ext cx="7226354" cy="238656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B27B576-87F2-4328-A9CF-E13D2C5F7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02" y="3998363"/>
            <a:ext cx="6588202" cy="2259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A4608FC-18A8-42B5-AC3D-A59286D48E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31" t="50000"/>
          <a:stretch/>
        </p:blipFill>
        <p:spPr>
          <a:xfrm>
            <a:off x="6096000" y="2998239"/>
            <a:ext cx="5521326" cy="186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85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1E9F41-2C6F-473D-9A3E-617CFB8F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派位年度流程 </a:t>
            </a:r>
            <a:r>
              <a:rPr lang="en-US" altLang="zh-TW" dirty="0"/>
              <a:t>&gt; </a:t>
            </a:r>
            <a:r>
              <a:rPr lang="zh-TW" altLang="en-US" dirty="0"/>
              <a:t>編修校內成績及免修科目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403C0B1-EC74-4B98-9BD1-ECEF9B8E6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4" y="1133475"/>
            <a:ext cx="94202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29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251EAA-487C-43EB-9F58-BE4727F9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派位年度流程 </a:t>
            </a:r>
            <a:r>
              <a:rPr lang="en-US" altLang="zh-TW" dirty="0"/>
              <a:t>&gt; </a:t>
            </a:r>
            <a:r>
              <a:rPr lang="zh-TW" altLang="en-US" dirty="0"/>
              <a:t>編修學生校內評核缺席示標</a:t>
            </a:r>
            <a:endParaRPr 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562D0FE1-F023-46D6-B9FD-F3504E13CB91}"/>
              </a:ext>
            </a:extLst>
          </p:cNvPr>
          <p:cNvGrpSpPr/>
          <p:nvPr/>
        </p:nvGrpSpPr>
        <p:grpSpPr>
          <a:xfrm>
            <a:off x="1362075" y="1419225"/>
            <a:ext cx="9467850" cy="4248150"/>
            <a:chOff x="1362075" y="1419225"/>
            <a:chExt cx="9467850" cy="424815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E749993-F1C3-4D1A-9E24-9A643379C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2075" y="1419225"/>
              <a:ext cx="9467850" cy="424815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1470645-EE2A-4AE9-8F19-55568B0673CA}"/>
                </a:ext>
              </a:extLst>
            </p:cNvPr>
            <p:cNvSpPr/>
            <p:nvPr/>
          </p:nvSpPr>
          <p:spPr bwMode="auto">
            <a:xfrm>
              <a:off x="2128838" y="4457700"/>
              <a:ext cx="800100" cy="4714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7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18F17E-9459-420C-9FAF-D6FA682C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派位年度流程 </a:t>
            </a:r>
            <a:r>
              <a:rPr lang="en-US" altLang="zh-TW" dirty="0"/>
              <a:t>&gt; </a:t>
            </a:r>
            <a:r>
              <a:rPr lang="zh-TW" altLang="en-US" dirty="0"/>
              <a:t>產生資料檔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4F3F155-8AE7-4A20-9047-AC02BD258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614487"/>
            <a:ext cx="98202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EE42DF-2E2D-4DF6-883D-508AE74B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資料互換 </a:t>
            </a:r>
            <a:r>
              <a:rPr lang="en-US" altLang="zh-TW" dirty="0"/>
              <a:t>&gt; </a:t>
            </a:r>
            <a:r>
              <a:rPr lang="zh-TW" altLang="en-US" dirty="0"/>
              <a:t>預備外發資料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04BC95E-F116-446B-80D4-28D6E78C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7" y="1283996"/>
            <a:ext cx="10993599" cy="251307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6B9739C-DA45-4B31-9E35-3FF048AA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7" y="3916136"/>
            <a:ext cx="10993599" cy="23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4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E6394C-333E-453D-8B20-1080F166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資料互換 </a:t>
            </a:r>
            <a:r>
              <a:rPr lang="en-US" altLang="zh-TW" dirty="0"/>
              <a:t>&gt; </a:t>
            </a:r>
            <a:r>
              <a:rPr lang="zh-TW" altLang="en-US" dirty="0"/>
              <a:t>已確定外發資料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A8F535-4283-4E71-A4D3-DEAF388CD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228725"/>
            <a:ext cx="6753225" cy="220027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AD4CE23-884D-4805-B33D-5DE3474B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3641725"/>
            <a:ext cx="10758487" cy="26242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7845F22-34B3-44D5-B69D-CEE18DEEB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3359085"/>
            <a:ext cx="4995863" cy="30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1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35F930C-E430-4224-AC9F-9419B9256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53" y="1555086"/>
            <a:ext cx="5947113" cy="321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BEEAE9F-8D4A-41F3-A0E8-15974C8F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 </a:t>
            </a:r>
            <a:r>
              <a:rPr lang="en-US" altLang="zh-TW" dirty="0"/>
              <a:t>&gt; </a:t>
            </a:r>
            <a:r>
              <a:rPr lang="zh-TW" altLang="en-US" dirty="0"/>
              <a:t>統一分配學額結果</a:t>
            </a:r>
            <a:endParaRPr 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878F483D-2AA2-4715-A94D-335B1D1311DA}"/>
              </a:ext>
            </a:extLst>
          </p:cNvPr>
          <p:cNvGrpSpPr/>
          <p:nvPr/>
        </p:nvGrpSpPr>
        <p:grpSpPr>
          <a:xfrm>
            <a:off x="4301412" y="1292426"/>
            <a:ext cx="7174364" cy="4999136"/>
            <a:chOff x="2962892" y="1193708"/>
            <a:chExt cx="7629524" cy="52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329CC06-26D6-43E1-9F3A-024467886F0D}"/>
                </a:ext>
              </a:extLst>
            </p:cNvPr>
            <p:cNvSpPr/>
            <p:nvPr/>
          </p:nvSpPr>
          <p:spPr bwMode="auto">
            <a:xfrm>
              <a:off x="2962892" y="2930353"/>
              <a:ext cx="1457325" cy="35718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DD9C630-D359-4AF4-A23C-BDC4012A1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2892" y="1193708"/>
              <a:ext cx="7629524" cy="52720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401AB8E3-0C98-4EFA-80DF-B8441D026EE9}"/>
              </a:ext>
            </a:extLst>
          </p:cNvPr>
          <p:cNvSpPr/>
          <p:nvPr/>
        </p:nvSpPr>
        <p:spPr bwMode="auto">
          <a:xfrm>
            <a:off x="4301412" y="2957804"/>
            <a:ext cx="1278294" cy="34523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7774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2106" y="2881746"/>
            <a:ext cx="6347713" cy="2441065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+mj-ea"/>
              </a:rPr>
              <a:t>完</a:t>
            </a: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61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86088" y="443240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中一派位</a:t>
            </a:r>
            <a:r>
              <a:rPr kumimoji="1" lang="en-US" altLang="zh-TW" kern="1200" dirty="0">
                <a:latin typeface="+mj-ea"/>
              </a:rPr>
              <a:t>(</a:t>
            </a:r>
            <a:r>
              <a:rPr kumimoji="1" lang="zh-TW" altLang="en-US" kern="1200" dirty="0">
                <a:latin typeface="+mj-ea"/>
              </a:rPr>
              <a:t>小學</a:t>
            </a:r>
            <a:r>
              <a:rPr kumimoji="1" lang="en-US" altLang="zh-TW" kern="1200" dirty="0">
                <a:latin typeface="+mj-ea"/>
              </a:rPr>
              <a:t>)</a:t>
            </a:r>
            <a:r>
              <a:rPr kumimoji="1" lang="zh-TW" altLang="en-US" kern="1200" dirty="0">
                <a:latin typeface="+mj-ea"/>
              </a:rPr>
              <a:t>附屬模組 </a:t>
            </a:r>
            <a:r>
              <a:rPr kumimoji="1" lang="zh-TW" altLang="en-US" sz="3200" kern="1200" dirty="0">
                <a:latin typeface="+mj-ea"/>
              </a:rPr>
              <a:t>- 概覽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0FD2EB-B67B-449B-9061-36AE09BCA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438" y="1682232"/>
            <a:ext cx="2400300" cy="38481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BE3C589-AFEF-44D7-8CC4-438A3BF1B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98" y="1682232"/>
            <a:ext cx="23907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0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7C7626-C2AF-4059-A0F9-CC88AA1BD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87" y="3917210"/>
            <a:ext cx="4543425" cy="16573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2E0773E-0E19-46FD-BC18-F5E73758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6" y="1111023"/>
            <a:ext cx="7896225" cy="2676525"/>
          </a:xfrm>
          <a:prstGeom prst="rect">
            <a:avLst/>
          </a:prstGeom>
        </p:spPr>
      </p:pic>
      <p:sp>
        <p:nvSpPr>
          <p:cNvPr id="14" name="Rectangle 1026">
            <a:extLst>
              <a:ext uri="{FF2B5EF4-FFF2-40B4-BE49-F238E27FC236}">
                <a16:creationId xmlns:a16="http://schemas.microsoft.com/office/drawing/2014/main" id="{F7A685A1-34E2-4F66-977E-B88ED990D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088" y="443240"/>
            <a:ext cx="68433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dirty="0"/>
              <a:t>派位年度控制 </a:t>
            </a:r>
            <a:r>
              <a:rPr lang="en-US" altLang="zh-TW" dirty="0"/>
              <a:t>&gt;  </a:t>
            </a:r>
            <a:r>
              <a:rPr lang="zh-TW" altLang="en-US" dirty="0"/>
              <a:t>開始校內評核學期</a:t>
            </a:r>
            <a:endParaRPr kumimoji="1" lang="zh-TW" altLang="en-US" kern="1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9193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3A1EC143-5499-4D3F-903D-6AD0ADBBA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088" y="443240"/>
            <a:ext cx="68433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dirty="0"/>
              <a:t>派位年度流程 </a:t>
            </a:r>
            <a:r>
              <a:rPr lang="en-US" altLang="zh-TW" dirty="0"/>
              <a:t>&gt; </a:t>
            </a:r>
            <a:r>
              <a:rPr lang="zh-TW" altLang="en-US" dirty="0"/>
              <a:t>選取派位年度</a:t>
            </a:r>
            <a:endParaRPr kumimoji="1" lang="zh-TW" altLang="en-US" kern="1200" dirty="0">
              <a:latin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A524E5B-17DE-432E-BDE3-CC730B9E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5" y="1152667"/>
            <a:ext cx="8497391" cy="3324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8D21D14-308E-4BE4-8836-AB2B0A0CA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244" y="3559414"/>
            <a:ext cx="8104762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9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3990F-FBA1-4C49-BA0C-149C62C8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派位年度流程 </a:t>
            </a:r>
            <a:r>
              <a:rPr lang="en-US" altLang="zh-TW" dirty="0"/>
              <a:t>&gt; </a:t>
            </a:r>
            <a:r>
              <a:rPr lang="zh-TW" altLang="en-US" dirty="0"/>
              <a:t>編修學校組別資料</a:t>
            </a: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19AAA53-DBCA-4217-86B2-D08215726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020" y="1413615"/>
            <a:ext cx="7848460" cy="40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3840B7-6042-4E81-B184-814FA6F2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派位年度流程 </a:t>
            </a:r>
            <a:r>
              <a:rPr lang="en-US" altLang="zh-TW" dirty="0"/>
              <a:t>&gt; </a:t>
            </a:r>
            <a:r>
              <a:rPr lang="zh-TW" altLang="en-US" dirty="0"/>
              <a:t>編修學校組別資料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85DDDE-A246-4C3B-91CD-5B9751285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1" y="1131888"/>
            <a:ext cx="81248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1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0A8CAF4-14C6-4695-A94D-82D7715D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78" y="1231369"/>
            <a:ext cx="6172200" cy="2095500"/>
          </a:xfrm>
          <a:prstGeom prst="rect">
            <a:avLst/>
          </a:prstGeom>
        </p:spPr>
      </p:pic>
      <p:sp>
        <p:nvSpPr>
          <p:cNvPr id="4" name="Rectangle 1026">
            <a:extLst>
              <a:ext uri="{FF2B5EF4-FFF2-40B4-BE49-F238E27FC236}">
                <a16:creationId xmlns:a16="http://schemas.microsoft.com/office/drawing/2014/main" id="{3A1EC143-5499-4D3F-903D-6AD0ADBBA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088" y="443240"/>
            <a:ext cx="68433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dirty="0"/>
              <a:t>派位年度流程 </a:t>
            </a:r>
            <a:r>
              <a:rPr lang="en-US" altLang="zh-TW" dirty="0"/>
              <a:t>&gt; </a:t>
            </a:r>
            <a:r>
              <a:rPr lang="zh-TW" altLang="en-US" dirty="0"/>
              <a:t>編修學校組別資料</a:t>
            </a:r>
            <a:endParaRPr kumimoji="1" lang="zh-TW" altLang="en-US" kern="1200" dirty="0">
              <a:latin typeface="+mj-ea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47BBE4C3-7112-49C4-BB61-C77BCC1DEEDF}"/>
              </a:ext>
            </a:extLst>
          </p:cNvPr>
          <p:cNvGrpSpPr/>
          <p:nvPr/>
        </p:nvGrpSpPr>
        <p:grpSpPr>
          <a:xfrm>
            <a:off x="3273878" y="2279119"/>
            <a:ext cx="7677150" cy="3762375"/>
            <a:chOff x="365125" y="3095625"/>
            <a:chExt cx="7677150" cy="3762375"/>
          </a:xfrm>
        </p:grpSpPr>
        <p:grpSp>
          <p:nvGrpSpPr>
            <p:cNvPr id="8" name="群組 3">
              <a:extLst>
                <a:ext uri="{FF2B5EF4-FFF2-40B4-BE49-F238E27FC236}">
                  <a16:creationId xmlns:a16="http://schemas.microsoft.com/office/drawing/2014/main" id="{EFEFF0BD-0BC1-4983-8FAE-10F146E4AA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25" y="4848225"/>
              <a:ext cx="7031038" cy="1952625"/>
              <a:chOff x="422703" y="4261217"/>
              <a:chExt cx="8037357" cy="240982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984406-C54B-4B0D-BBB3-6D7CD827D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03" y="4371365"/>
                <a:ext cx="436562" cy="19812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6BB1C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BB1C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Verdana" panose="020B060403050404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5A39D631-A678-4F62-886D-D436DE74E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2360" y="4261217"/>
                <a:ext cx="647700" cy="20939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6BB1C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BB1C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Verdana" panose="020B0604030504040204" pitchFamily="34" charset="0"/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03FAC901-D76F-4117-8CA1-F8020F5AC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45" y="6355129"/>
                <a:ext cx="709612" cy="31591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6BB1C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BB1C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Verdana" panose="020B0604030504040204" pitchFamily="34" charset="0"/>
                </a:endParaRPr>
              </a:p>
            </p:txBody>
          </p:sp>
        </p:grpSp>
        <p:pic>
          <p:nvPicPr>
            <p:cNvPr id="7" name="圖片 1">
              <a:extLst>
                <a:ext uri="{FF2B5EF4-FFF2-40B4-BE49-F238E27FC236}">
                  <a16:creationId xmlns:a16="http://schemas.microsoft.com/office/drawing/2014/main" id="{3AA79C13-71F2-45D4-A504-497DD7DA0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" y="3095625"/>
              <a:ext cx="7677150" cy="376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862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C87EFE-B9E5-4A2D-901C-72B682AC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派位年度流程 </a:t>
            </a:r>
            <a:r>
              <a:rPr lang="en-US" altLang="zh-TW" dirty="0"/>
              <a:t>&gt; </a:t>
            </a:r>
            <a:r>
              <a:rPr lang="zh-TW" altLang="en-US" dirty="0"/>
              <a:t>編修學校組別資料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BB6A472-D792-450A-A194-29DF3EC6E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4" y="1500629"/>
            <a:ext cx="7629525" cy="24003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408E2F3-9FC6-4829-8559-B1E7A1E66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462" y="1500629"/>
            <a:ext cx="6244602" cy="48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6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3194FB-0038-4B2D-B407-653B383A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派位年度流程 </a:t>
            </a:r>
            <a:r>
              <a:rPr lang="en-US" altLang="zh-TW" dirty="0"/>
              <a:t>&gt; </a:t>
            </a:r>
            <a:r>
              <a:rPr lang="zh-TW" altLang="en-US" dirty="0"/>
              <a:t>編修學生組別資料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BCB5793-15AA-40E3-9EEC-9937B14A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209675"/>
            <a:ext cx="95916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20579"/>
      </p:ext>
    </p:extLst>
  </p:cSld>
  <p:clrMapOvr>
    <a:masterClrMapping/>
  </p:clrMapOvr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5354</TotalTime>
  <Words>171</Words>
  <Application>Microsoft Office PowerPoint</Application>
  <PresentationFormat>寬螢幕</PresentationFormat>
  <Paragraphs>21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微軟正黑體</vt:lpstr>
      <vt:lpstr>新細明體</vt:lpstr>
      <vt:lpstr>Calibri</vt:lpstr>
      <vt:lpstr>Cooper Black</vt:lpstr>
      <vt:lpstr>Tahoma</vt:lpstr>
      <vt:lpstr>Trebuchet MS</vt:lpstr>
      <vt:lpstr>Verdana</vt:lpstr>
      <vt:lpstr>Wingdings</vt:lpstr>
      <vt:lpstr>SIM</vt:lpstr>
      <vt:lpstr> 學位分配模組 – 中小派位(小學)</vt:lpstr>
      <vt:lpstr>中一派位(小學)附屬模組 - 概覽</vt:lpstr>
      <vt:lpstr>PowerPoint 簡報</vt:lpstr>
      <vt:lpstr>PowerPoint 簡報</vt:lpstr>
      <vt:lpstr>派位年度流程 &gt; 編修學校組別資料</vt:lpstr>
      <vt:lpstr>派位年度流程 &gt; 編修學校組別資料</vt:lpstr>
      <vt:lpstr>PowerPoint 簡報</vt:lpstr>
      <vt:lpstr>派位年度流程 &gt; 編修學校組別資料</vt:lpstr>
      <vt:lpstr>派位年度流程 &gt; 編修學生組別資料</vt:lpstr>
      <vt:lpstr>派位年度流程 &gt; 提取/重設校內成績</vt:lpstr>
      <vt:lpstr>派位年度流程 &gt; 編修校內成績及免修科目</vt:lpstr>
      <vt:lpstr>派位年度流程 &gt; 編修學生校內評核缺席示標</vt:lpstr>
      <vt:lpstr>派位年度流程 &gt; 產生資料檔</vt:lpstr>
      <vt:lpstr>資料互換 &gt; 預備外發資料</vt:lpstr>
      <vt:lpstr>資料互換 &gt; 已確定外發資料</vt:lpstr>
      <vt:lpstr>查詢 &gt; 統一分配學額結果</vt:lpstr>
      <vt:lpstr>完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SIM A14</cp:lastModifiedBy>
  <cp:revision>193</cp:revision>
  <dcterms:created xsi:type="dcterms:W3CDTF">2024-02-09T02:36:06Z</dcterms:created>
  <dcterms:modified xsi:type="dcterms:W3CDTF">2024-06-04T00:50:08Z</dcterms:modified>
</cp:coreProperties>
</file>